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487" r:id="rId3"/>
    <p:sldId id="495" r:id="rId4"/>
    <p:sldId id="504" r:id="rId5"/>
    <p:sldId id="500" r:id="rId6"/>
    <p:sldId id="502" r:id="rId7"/>
    <p:sldId id="457" r:id="rId8"/>
    <p:sldId id="503" r:id="rId9"/>
    <p:sldId id="506" r:id="rId10"/>
    <p:sldId id="507" r:id="rId11"/>
    <p:sldId id="508" r:id="rId12"/>
    <p:sldId id="4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9A8F"/>
    <a:srgbClr val="273C10"/>
    <a:srgbClr val="3F601A"/>
    <a:srgbClr val="6B0B0B"/>
    <a:srgbClr val="460000"/>
    <a:srgbClr val="760000"/>
    <a:srgbClr val="96F49A"/>
    <a:srgbClr val="4C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4" autoAdjust="0"/>
    <p:restoredTop sz="95021" autoAdjust="0"/>
  </p:normalViewPr>
  <p:slideViewPr>
    <p:cSldViewPr snapToGrid="0">
      <p:cViewPr varScale="1">
        <p:scale>
          <a:sx n="90" d="100"/>
          <a:sy n="90" d="100"/>
        </p:scale>
        <p:origin x="108" y="450"/>
      </p:cViewPr>
      <p:guideLst>
        <p:guide orient="horz" pos="2160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E1D11BDE-1EE0-4D19-A1DE-3F7A53B45DC6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5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6F178B8-9469-49FD-8C10-CE13A8DDFF9F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11.png"/><Relationship Id="rId21" Type="http://schemas.openxmlformats.org/officeDocument/2006/relationships/image" Target="../media/image1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0.png"/><Relationship Id="rId16" Type="http://schemas.openxmlformats.org/officeDocument/2006/relationships/image" Target="../media/image4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16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14.png"/><Relationship Id="rId27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0.png"/><Relationship Id="rId21" Type="http://schemas.openxmlformats.org/officeDocument/2006/relationships/image" Target="../media/image65.png"/><Relationship Id="rId7" Type="http://schemas.openxmlformats.org/officeDocument/2006/relationships/image" Target="../media/image510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460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0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0.png"/><Relationship Id="rId19" Type="http://schemas.openxmlformats.org/officeDocument/2006/relationships/image" Target="../media/image63.png"/><Relationship Id="rId4" Type="http://schemas.openxmlformats.org/officeDocument/2006/relationships/image" Target="../media/image480.png"/><Relationship Id="rId9" Type="http://schemas.openxmlformats.org/officeDocument/2006/relationships/image" Target="../media/image530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3" Type="http://schemas.openxmlformats.org/officeDocument/2006/relationships/image" Target="../media/image54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26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851" y="1227612"/>
                <a:ext cx="7939349" cy="451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/>
                    </a:solidFill>
                  </a:rPr>
                  <a:t>Last time:  </a:t>
                </a:r>
                <a:r>
                  <a:rPr lang="en-US" sz="3200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3200" baseline="0" dirty="0" smtClean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- Interactive Proof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Systems</a:t>
                </a:r>
              </a:p>
              <a:p>
                <a:r>
                  <a:rPr lang="en-US" sz="2800" dirty="0" smtClean="0"/>
                  <a:t>-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The class IP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- Graph </a:t>
                </a:r>
                <a:r>
                  <a:rPr lang="en-US" sz="2800" dirty="0">
                    <a:solidFill>
                      <a:schemeClr val="tx1"/>
                    </a:solidFill>
                  </a:rPr>
                  <a:t>isomorphism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problem,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𝐼𝑆𝑂</m:t>
                        </m:r>
                      </m:e>
                    </m:ba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IP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IP  (part 1)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32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</a:t>
                </a:r>
                <a:r>
                  <a:rPr lang="en-US" sz="32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(Sipser 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§10.4) </a:t>
                </a:r>
                <a:r>
                  <a:rPr lang="en-US" sz="28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Arithmetization of Boolean formulas</a:t>
                </a:r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Finish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and 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conclude that </a:t>
                </a:r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32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Posted: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Solutions to Problem Set 6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51" y="1227612"/>
                <a:ext cx="7939349" cy="4513480"/>
              </a:xfrm>
              <a:prstGeom prst="rect">
                <a:avLst/>
              </a:prstGeom>
              <a:blipFill>
                <a:blip r:embed="rId2"/>
                <a:stretch>
                  <a:fillRect l="-1997" t="-175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– correctness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1018351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Claim: </a:t>
                </a:r>
                <a:r>
                  <a:rPr lang="en-US" sz="2000" dirty="0" smtClean="0"/>
                  <a:t> (1)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〉∈#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2000" dirty="0"/>
                  <a:t>Pr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             (2)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〉∉#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  </m:t>
                    </m:r>
                  </m:oMath>
                </a14:m>
                <a:r>
                  <a:rPr lang="en-US" sz="2000" dirty="0"/>
                  <a:t>for 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Proof:  (1)  All Verifier checks are correct (with the honest P) so V always accepts (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 = 1).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(2) If V accepts then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is correct even though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wrong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is correct at some first stage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10183515" cy="1938992"/>
              </a:xfrm>
              <a:prstGeom prst="rect">
                <a:avLst/>
              </a:prstGeom>
              <a:blipFill>
                <a:blip r:embed="rId3"/>
                <a:stretch>
                  <a:fillRect l="-598" t="-24214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27074" y="3279503"/>
            <a:ext cx="1159641" cy="424235"/>
            <a:chOff x="9925050" y="1187323"/>
            <a:chExt cx="903447" cy="46288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87345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345" y="3637380"/>
                <a:ext cx="1871090" cy="40011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89815" y="2983179"/>
                <a:ext cx="17284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815" y="2983179"/>
                <a:ext cx="1728422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61630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30" y="3637380"/>
                <a:ext cx="1871090" cy="400110"/>
              </a:xfrm>
              <a:prstGeom prst="rect">
                <a:avLst/>
              </a:prstGeom>
              <a:blipFill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550423" y="3949943"/>
                <a:ext cx="14831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423" y="3949943"/>
                <a:ext cx="1483163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68526" y="2753890"/>
                <a:ext cx="4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26" y="2753890"/>
                <a:ext cx="481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05332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32" y="3637380"/>
                <a:ext cx="1871090" cy="400110"/>
              </a:xfrm>
              <a:prstGeom prst="rect">
                <a:avLst/>
              </a:prstGeom>
              <a:blipFill>
                <a:blip r:embed="rId9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28781" y="3637380"/>
                <a:ext cx="18710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81" y="3637380"/>
                <a:ext cx="1871090" cy="400110"/>
              </a:xfrm>
              <a:prstGeom prst="rect">
                <a:avLst/>
              </a:prstGeom>
              <a:blipFill>
                <a:blip r:embed="rId1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3043" y="5843734"/>
                <a:ext cx="6793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Therefore, for </a:t>
                </a:r>
                <a:r>
                  <a:rPr lang="en-US" sz="2000" dirty="0"/>
                  <a:t>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   </a:t>
                </a:r>
                <a:r>
                  <a:rPr lang="en-US" sz="2000" dirty="0" err="1"/>
                  <a:t>Pr</a:t>
                </a:r>
                <a:r>
                  <a:rPr lang="en-US" sz="2000" dirty="0"/>
                  <a:t> 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}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43" y="5843734"/>
                <a:ext cx="6793655" cy="400110"/>
              </a:xfrm>
              <a:prstGeom prst="rect">
                <a:avLst/>
              </a:prstGeom>
              <a:blipFill>
                <a:blip r:embed="rId11"/>
                <a:stretch>
                  <a:fillRect l="-987" t="-118462" r="-7092" b="-18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68526" y="4439501"/>
                <a:ext cx="4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26" y="4439501"/>
                <a:ext cx="4813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>
            <a:off x="5873282" y="3836670"/>
            <a:ext cx="23018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5813" y="4241626"/>
                <a:ext cx="5921621" cy="1442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Pr [agree at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degree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Agreement is necessary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to be correct</a:t>
                </a:r>
              </a:p>
              <a:p>
                <a:r>
                  <a:rPr lang="en-US" sz="2000" dirty="0" smtClean="0"/>
                  <a:t>So P is “lucky” at stage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if agreement occurs.</a:t>
                </a:r>
              </a:p>
              <a:p>
                <a:r>
                  <a:rPr lang="en-US" sz="2000" dirty="0" err="1" smtClean="0"/>
                  <a:t>Pr</a:t>
                </a:r>
                <a:r>
                  <a:rPr lang="en-US" sz="2000" dirty="0" smtClean="0"/>
                  <a:t> [agree at </a:t>
                </a:r>
                <a:r>
                  <a:rPr lang="en-US" sz="2000" u="sng" dirty="0" smtClean="0"/>
                  <a:t>some</a:t>
                </a:r>
                <a:r>
                  <a:rPr lang="en-US" sz="2000" dirty="0" smtClean="0"/>
                  <a:t> stage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dirty="0" smtClean="0"/>
                  <a:t> for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13" y="4241626"/>
                <a:ext cx="5921621" cy="1442190"/>
              </a:xfrm>
              <a:prstGeom prst="rect">
                <a:avLst/>
              </a:prstGeom>
              <a:blipFill>
                <a:blip r:embed="rId13"/>
                <a:stretch>
                  <a:fillRect l="-1133" t="-45339" b="-66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191908" y="3983276"/>
            <a:ext cx="1799201" cy="386794"/>
            <a:chOff x="2191908" y="3983276"/>
            <a:chExt cx="1799201" cy="386794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2191908" y="3983276"/>
              <a:ext cx="84567" cy="36677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393156" y="4037490"/>
              <a:ext cx="1597953" cy="33258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8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1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26.3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3833" y="1573577"/>
                <a:ext cx="9176323" cy="415498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26.3</a:t>
                </a:r>
              </a:p>
              <a:p>
                <a:pPr algn="ctr"/>
                <a:r>
                  <a:rPr lang="en-US" sz="9600" dirty="0" smtClean="0"/>
                  <a:t>P = NP ?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 smtClean="0"/>
                  <a:t> YES.    Deep learning will do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 smtClean="0"/>
                  <a:t> P, but we won’t understand how.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 smtClean="0"/>
                  <a:t> NO.     But we will never prove it.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 smtClean="0"/>
                  <a:t> NO.     We will prove it but only after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100 </m:t>
                    </m:r>
                  </m:oMath>
                </a14:m>
                <a:r>
                  <a:rPr lang="en-US" sz="2400" dirty="0" smtClean="0"/>
                  <a:t>years</a:t>
                </a:r>
              </a:p>
              <a:p>
                <a:pPr marL="341313" indent="-341313">
                  <a:buAutoNum type="alphaLcParenR"/>
                </a:pPr>
                <a:r>
                  <a:rPr lang="en-US" sz="2400" dirty="0" smtClean="0"/>
                  <a:t> NO.     We will prove it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years,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 smtClean="0"/>
              </a:p>
              <a:p>
                <a:pPr marL="341313" indent="-341313">
                  <a:buAutoNum type="alphaLcParenR"/>
                </a:pPr>
                <a:r>
                  <a:rPr lang="en-US" sz="2400" dirty="0" smtClean="0"/>
                  <a:t> NO.     We will prove it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years,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marL="341313" indent="-341313">
                  <a:buFontTx/>
                  <a:buAutoNum type="alphaLcParenR"/>
                </a:pPr>
                <a:r>
                  <a:rPr lang="en-US" sz="2400" dirty="0" smtClean="0"/>
                  <a:t> NO</a:t>
                </a:r>
                <a:r>
                  <a:rPr lang="en-US" sz="2400" dirty="0"/>
                  <a:t>.     </a:t>
                </a:r>
                <a:r>
                  <a:rPr lang="en-US" sz="2400" dirty="0" smtClean="0"/>
                  <a:t>One of us is writing up the proof now…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833" y="1573577"/>
                <a:ext cx="9176323" cy="4154984"/>
              </a:xfrm>
              <a:prstGeom prst="rect">
                <a:avLst/>
              </a:prstGeom>
              <a:blipFill>
                <a:blip r:embed="rId2"/>
                <a:stretch>
                  <a:fillRect l="-860" t="-727" b="-203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261" y="1617154"/>
                <a:ext cx="1149146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Finished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 smtClean="0"/>
                  <a:t> IP and </a:t>
                </a:r>
                <a:r>
                  <a:rPr lang="en-US" sz="2800" dirty="0" err="1" smtClean="0"/>
                  <a:t>coNP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 smtClean="0"/>
                  <a:t> IP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Additional subjects:</a:t>
                </a:r>
              </a:p>
              <a:p>
                <a:r>
                  <a:rPr lang="en-US" sz="2400" dirty="0" smtClean="0"/>
                  <a:t>18.405/6.841  Advanced complexity F2021</a:t>
                </a:r>
              </a:p>
              <a:p>
                <a:r>
                  <a:rPr lang="en-US" sz="2400" dirty="0" smtClean="0"/>
                  <a:t>18.425/6.875  Cryptography F2021</a:t>
                </a:r>
              </a:p>
              <a:p>
                <a:r>
                  <a:rPr lang="en-US" sz="2400" dirty="0" smtClean="0"/>
                  <a:t>6.842  </a:t>
                </a:r>
                <a:r>
                  <a:rPr lang="en-US" sz="2400" dirty="0"/>
                  <a:t>Randomness and </a:t>
                </a:r>
                <a:r>
                  <a:rPr lang="en-US" sz="2400" dirty="0" smtClean="0"/>
                  <a:t>Computation ?</a:t>
                </a:r>
              </a:p>
              <a:p>
                <a:r>
                  <a:rPr lang="en-US" sz="2800" i="1" dirty="0" smtClean="0"/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i="1" dirty="0"/>
                  <a:t> </a:t>
                </a:r>
                <a:r>
                  <a:rPr lang="en-US" sz="2800" i="1" dirty="0" smtClean="0"/>
                  <a:t>    </a:t>
                </a:r>
                <a:r>
                  <a:rPr lang="en-US" sz="3600" i="1" dirty="0" smtClean="0"/>
                  <a:t>Good luck on the final!</a:t>
                </a:r>
              </a:p>
              <a:p>
                <a:pPr>
                  <a:spcBef>
                    <a:spcPts val="1200"/>
                  </a:spcBef>
                </a:pPr>
                <a:endParaRPr lang="en-US" sz="2800" i="1" dirty="0"/>
              </a:p>
              <a:p>
                <a:pPr>
                  <a:spcBef>
                    <a:spcPts val="1200"/>
                  </a:spcBef>
                </a:pPr>
                <a:r>
                  <a:rPr lang="en-US" sz="3200" i="1" dirty="0" smtClean="0"/>
                  <a:t>    </a:t>
                </a:r>
                <a:r>
                  <a:rPr lang="en-US" sz="4400" i="1" dirty="0" smtClean="0"/>
                  <a:t>Best wishes for the holidays and the New Year!</a:t>
                </a:r>
                <a:endParaRPr lang="en-US" sz="44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1" y="1617154"/>
                <a:ext cx="11491468" cy="4708981"/>
              </a:xfrm>
              <a:prstGeom prst="rect">
                <a:avLst/>
              </a:prstGeom>
              <a:blipFill>
                <a:blip r:embed="rId3"/>
                <a:stretch>
                  <a:fillRect l="-1061" t="-1164" b="-5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94" y="2509784"/>
            <a:ext cx="5302545" cy="2709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8844" y="2363364"/>
            <a:ext cx="5449529" cy="21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8844" y="5110624"/>
            <a:ext cx="5449529" cy="21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5688" y="2531830"/>
            <a:ext cx="181906" cy="270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87586" y="2531830"/>
            <a:ext cx="181906" cy="270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Review:  Interactive Proofs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6" y="1253031"/>
                <a:ext cx="725978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Two interacting parties</a:t>
                </a:r>
              </a:p>
              <a:p>
                <a:r>
                  <a:rPr lang="en-US" sz="2000" b="1" dirty="0" smtClean="0"/>
                  <a:t>Verifier (V):  </a:t>
                </a:r>
                <a:r>
                  <a:rPr lang="en-US" sz="2000" dirty="0" smtClean="0"/>
                  <a:t>Probabilistic polynomial time TM</a:t>
                </a:r>
                <a:endParaRPr lang="en-US" sz="2000" b="1" dirty="0" smtClean="0"/>
              </a:p>
              <a:p>
                <a:r>
                  <a:rPr lang="en-US" sz="2000" b="1" dirty="0" smtClean="0"/>
                  <a:t>Prover (P):  </a:t>
                </a:r>
                <a:r>
                  <a:rPr lang="en-US" sz="2000" dirty="0" smtClean="0"/>
                  <a:t>Unlimited computational power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Both P and V see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They exchange a polynomial number of polynomial-size messages. </a:t>
                </a:r>
              </a:p>
              <a:p>
                <a:r>
                  <a:rPr lang="en-US" sz="2000" dirty="0" smtClean="0"/>
                  <a:t>Then V </a:t>
                </a:r>
                <a:r>
                  <a:rPr lang="en-US" sz="2000" i="1" dirty="0" smtClean="0"/>
                  <a:t>accepts</a:t>
                </a:r>
                <a:r>
                  <a:rPr lang="en-US" sz="2000" dirty="0" smtClean="0"/>
                  <a:t> or </a:t>
                </a:r>
                <a:r>
                  <a:rPr lang="en-US" sz="2000" i="1" dirty="0" smtClean="0"/>
                  <a:t>rejects</a:t>
                </a:r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253031"/>
                <a:ext cx="7259784" cy="2092881"/>
              </a:xfrm>
              <a:prstGeom prst="rect">
                <a:avLst/>
              </a:prstGeom>
              <a:blipFill>
                <a:blip r:embed="rId2"/>
                <a:stretch>
                  <a:fillRect l="-840" t="-1749" b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16" y="3345912"/>
                <a:ext cx="1043861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Defn: 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(</a:t>
                </a:r>
                <a:r>
                  <a:rPr lang="en-US" sz="2000" dirty="0"/>
                  <a:t>V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nor/>
                      </m:rPr>
                      <a:rPr lang="en-US" sz="2000" dirty="0"/>
                      <m:t>P</m:t>
                    </m:r>
                  </m:oMath>
                </a14:m>
                <a:r>
                  <a:rPr lang="en-US" sz="2000" dirty="0" smtClean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]  = probability that V accepts when V interacts with P, given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Defn:</a:t>
                </a:r>
                <a:r>
                  <a:rPr lang="en-US" sz="2000" dirty="0" smtClean="0"/>
                  <a:t>  IP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 smtClean="0"/>
                  <a:t> for some V </a:t>
                </a:r>
                <a:r>
                  <a:rPr lang="en-US" sz="2000" dirty="0"/>
                  <a:t>and P   </a:t>
                </a:r>
                <a:r>
                  <a:rPr lang="en-US" sz="2000" dirty="0" smtClean="0"/>
                  <a:t>(This P is an “honest</a:t>
                </a:r>
                <a:r>
                  <a:rPr lang="en-US" sz="2000" dirty="0"/>
                  <a:t>” </a:t>
                </a:r>
                <a:r>
                  <a:rPr lang="en-US" sz="2000" dirty="0" smtClean="0"/>
                  <a:t>prover)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  </m:t>
                    </m:r>
                  </m:oMath>
                </a14:m>
                <a:r>
                  <a:rPr lang="en-US" sz="2000" dirty="0"/>
                  <a:t>Pr [ </a:t>
                </a:r>
                <a:r>
                  <a:rPr lang="en-US" sz="2000" dirty="0" smtClean="0"/>
                  <a:t>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 smtClean="0"/>
                  <a:t> P)  </a:t>
                </a:r>
                <a:r>
                  <a:rPr lang="en-US" sz="2000" dirty="0"/>
                  <a:t>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→  </m:t>
                    </m:r>
                  </m:oMath>
                </a14:m>
                <a:r>
                  <a:rPr lang="en-US" sz="2000" dirty="0" smtClean="0"/>
                  <a:t>for any prover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 smtClean="0"/>
                          <m:t>P</m:t>
                        </m:r>
                      </m:e>
                    </m:acc>
                  </m:oMath>
                </a14:m>
                <a:r>
                  <a:rPr lang="en-US" sz="2000" dirty="0" smtClean="0"/>
                  <a:t>  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Equivalently:  IP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dirty="0"/>
                  <a:t> for some </a:t>
                </a:r>
                <a:r>
                  <a:rPr lang="en-US" sz="2000" dirty="0" smtClean="0"/>
                  <a:t>V </a:t>
                </a:r>
                <a:endParaRPr lang="en-US" sz="2000" dirty="0"/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→  ∃</m:t>
                    </m:r>
                  </m:oMath>
                </a14:m>
                <a:r>
                  <a:rPr lang="en-US" sz="2000" dirty="0" smtClean="0"/>
                  <a:t>P  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/>
                  <a:t> P) 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→  ∄</m:t>
                    </m:r>
                  </m:oMath>
                </a14:m>
                <a:r>
                  <a:rPr lang="en-US" sz="2000" dirty="0" smtClean="0"/>
                  <a:t>P  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[ (V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000" dirty="0" smtClean="0"/>
                  <a:t> P</a:t>
                </a:r>
                <a:r>
                  <a:rPr lang="en-US" sz="2000" dirty="0"/>
                  <a:t>)  accepts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type m:val="skw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}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3345912"/>
                <a:ext cx="10438611" cy="2554545"/>
              </a:xfrm>
              <a:prstGeom prst="rect">
                <a:avLst/>
              </a:prstGeom>
              <a:blipFill>
                <a:blip r:embed="rId3"/>
                <a:stretch>
                  <a:fillRect l="-584" t="-1432" b="-27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sosceles Triangle 6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90553" y="4269241"/>
                <a:ext cx="42014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Think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/>
                          <m:t>P</m:t>
                        </m:r>
                      </m:e>
                    </m:acc>
                  </m:oMath>
                </a14:m>
                <a:r>
                  <a:rPr lang="en-US" sz="2000" dirty="0" smtClean="0"/>
                  <a:t> as a “crooked” prover trying to make V accept when it shouldn’t.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553" y="4269241"/>
                <a:ext cx="4201448" cy="707886"/>
              </a:xfrm>
              <a:prstGeom prst="rect">
                <a:avLst/>
              </a:prstGeom>
              <a:blipFill>
                <a:blip r:embed="rId4"/>
                <a:stretch>
                  <a:fillRect l="-1597" t="-4310" r="-145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615" y="5900456"/>
                <a:ext cx="10438611" cy="44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An amplification lemma can improve the error probability from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5900456"/>
                <a:ext cx="10438611" cy="442493"/>
              </a:xfrm>
              <a:prstGeom prst="rect">
                <a:avLst/>
              </a:prstGeom>
              <a:blipFill>
                <a:blip r:embed="rId5"/>
                <a:stretch>
                  <a:fillRect l="-584" t="-143836" b="-2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047124" y="5192572"/>
            <a:ext cx="41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Here, we emphasize how P is similar to the certificate for NP-languages.</a:t>
            </a:r>
          </a:p>
        </p:txBody>
      </p:sp>
    </p:spTree>
    <p:extLst>
      <p:ext uri="{BB962C8B-B14F-4D97-AF65-F5344CB8AC3E}">
        <p14:creationId xmlns:p14="http://schemas.microsoft.com/office/powerpoint/2010/main" val="12318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  <p:bldP spid="8" grpId="0" uiExpand="1" build="p"/>
      <p:bldP spid="10" grpId="0" uiExpand="1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616" y="995119"/>
                <a:ext cx="978454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Surprising Theorem:   </a:t>
                </a:r>
                <a:r>
                  <a:rPr lang="en-US" sz="28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 = PSPACE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PSPACE:   standard simulation, similar to NP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PSPACE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PSPACE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IP:  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𝑇𝑄𝐵𝐹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IP, we won’t prove</a:t>
                </a:r>
              </a:p>
              <a:p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IP:   weaker but similar, show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IP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coNP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-hard)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995119"/>
                <a:ext cx="9784544" cy="1785104"/>
              </a:xfrm>
              <a:prstGeom prst="rect">
                <a:avLst/>
              </a:prstGeom>
              <a:blipFill>
                <a:blip r:embed="rId3"/>
                <a:stretch>
                  <a:fillRect l="-1245" t="-3072" b="-6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8616" y="2941355"/>
                <a:ext cx="9324370" cy="326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Boolean formula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has exactly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satisfying assignments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1" dirty="0" smtClean="0"/>
                  <a:t> </a:t>
                </a:r>
              </a:p>
              <a:p>
                <a:r>
                  <a:rPr lang="en-US" sz="2400" b="1" dirty="0" smtClean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 smtClean="0"/>
                  <a:t>Proof:  </a:t>
                </a:r>
                <a:r>
                  <a:rPr lang="en-US" sz="2000" dirty="0" smtClean="0"/>
                  <a:t>First some notation.  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dirty="0" smtClean="0"/>
                  <a:t>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 smtClean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 (0 substituted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)  0 = </a:t>
                </a:r>
                <a:r>
                  <a:rPr lang="en-US" sz="2000" cap="small" dirty="0" smtClean="0"/>
                  <a:t>False</a:t>
                </a:r>
                <a:r>
                  <a:rPr lang="en-US" sz="2000" dirty="0" smtClean="0"/>
                  <a:t> and 1 = </a:t>
                </a:r>
                <a:r>
                  <a:rPr lang="en-US" sz="2000" cap="small" dirty="0" smtClean="0"/>
                  <a:t>True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be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000" dirty="0" smtClean="0"/>
                  <a:t>.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u="sng" dirty="0" smtClean="0"/>
                  <a:t>presets</a:t>
                </a:r>
                <a:r>
                  <a:rPr lang="en-US" sz="2000" dirty="0" smtClean="0"/>
                  <a:t>. 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 smtClean="0"/>
                  <a:t> stay as unset variables.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 = the number 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 smtClean="0"/>
                  <a:t> = the number </a:t>
                </a:r>
                <a:r>
                  <a:rPr lang="en-US" sz="2000" dirty="0"/>
                  <a:t>of satisfying assignments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= </a:t>
                </a:r>
                <a:r>
                  <a:rPr lang="en-US" sz="2000" dirty="0"/>
                  <a:t>the number of satisfying assignments </a:t>
                </a: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2941355"/>
                <a:ext cx="9324370" cy="3262432"/>
              </a:xfrm>
              <a:prstGeom prst="rect">
                <a:avLst/>
              </a:prstGeom>
              <a:blipFill>
                <a:blip r:embed="rId4"/>
                <a:stretch>
                  <a:fillRect l="-980" t="-1308" b="-2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58910" y="5034236"/>
                <a:ext cx="3936634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0" dirty="0" smtClean="0">
                    <a:latin typeface="Cambria Math" panose="02040503050406030204" pitchFamily="18" charset="0"/>
                  </a:rPr>
                </a:br>
                <a:r>
                  <a:rPr lang="en-US" sz="2000" b="0" i="0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2.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910" y="5034236"/>
                <a:ext cx="3936634" cy="1169551"/>
              </a:xfrm>
              <a:prstGeom prst="rect">
                <a:avLst/>
              </a:prstGeom>
              <a:blipFill>
                <a:blip r:embed="rId5"/>
                <a:stretch>
                  <a:fillRect l="-1389" t="-2577" b="-77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39533" y="4572571"/>
            <a:ext cx="20154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identities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26.1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42989" y="4153787"/>
                <a:ext cx="4008067" cy="21544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26.1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Check all that are true:</a:t>
                </a:r>
              </a:p>
              <a:p>
                <a:r>
                  <a:rPr lang="en-US" sz="2000" dirty="0" smtClean="0"/>
                  <a:t>a)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 smtClean="0"/>
                  <a:t>	 b)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  </a:t>
                </a:r>
                <a:endParaRPr lang="en-US" sz="2000" b="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c)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	 d)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e)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    f)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89" y="4153787"/>
                <a:ext cx="4008067" cy="2154436"/>
              </a:xfrm>
              <a:prstGeom prst="rect">
                <a:avLst/>
              </a:prstGeom>
              <a:blipFill>
                <a:blip r:embed="rId6"/>
                <a:stretch>
                  <a:fillRect l="-1961" t="-1389" b="-3056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4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uiExpand="1" build="p"/>
      <p:bldP spid="11" grpId="0" uiExpand="1" build="p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   – 1</a:t>
                </a:r>
                <a:r>
                  <a:rPr lang="en-US" sz="4000" baseline="30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st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attempt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9782827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 smtClean="0"/>
                  <a:t>Proof:   </a:t>
                </a:r>
                <a:r>
                  <a:rPr lang="en-US" sz="2000" dirty="0"/>
                  <a:t>Protocol for V and (the honest) P 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0)  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;  </a:t>
                </a:r>
                <a:r>
                  <a:rPr lang="en-US" sz="2000" dirty="0" smtClean="0"/>
                  <a:t>V checks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1)  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;   </a:t>
                </a:r>
                <a:r>
                  <a:rPr lang="en-US" sz="2000" dirty="0" smtClean="0"/>
                  <a:t>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2)  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</a:t>
                </a:r>
                <a:r>
                  <a:rPr lang="en-US" sz="2000" dirty="0">
                    <a:solidFill>
                      <a:srgbClr val="FFFF00"/>
                    </a:solidFill>
                  </a:rPr>
                  <a:t>sends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;   </a:t>
                </a:r>
                <a:r>
                  <a:rPr lang="en-US" sz="2000" dirty="0"/>
                  <a:t>V </a:t>
                </a:r>
                <a:r>
                  <a:rPr lang="en-US" sz="2000" dirty="0" smtClean="0"/>
                  <a:t>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) 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sends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⋯0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, … 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;  </a:t>
                </a:r>
                <a:r>
                  <a:rPr lang="en-US" sz="2000" dirty="0" smtClean="0"/>
                  <a:t>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                                                      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                                       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 smtClean="0"/>
                  <a:t>)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0⋯0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        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V </a:t>
                </a:r>
                <a:r>
                  <a:rPr lang="en-US" sz="2000" i="1" dirty="0" smtClean="0"/>
                  <a:t>accepts</a:t>
                </a:r>
                <a:r>
                  <a:rPr lang="en-US" sz="2000" dirty="0" smtClean="0"/>
                  <a:t> if all checks are correct.  Otherwise V </a:t>
                </a:r>
                <a:r>
                  <a:rPr lang="en-US" sz="2000" i="1" dirty="0" smtClean="0"/>
                  <a:t>rejects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9782827" cy="4462760"/>
              </a:xfrm>
              <a:prstGeom prst="rect">
                <a:avLst/>
              </a:prstGeom>
              <a:blipFill>
                <a:blip r:embed="rId3"/>
                <a:stretch>
                  <a:fillRect l="-935" t="-1093" b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0628415" y="2932598"/>
            <a:ext cx="542264" cy="967190"/>
            <a:chOff x="10628415" y="2691298"/>
            <a:chExt cx="542264" cy="967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0628415" y="3289156"/>
                  <a:ext cx="5422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8415" y="3289156"/>
                  <a:ext cx="5422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0714079" y="2691298"/>
                  <a:ext cx="370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079" y="2691298"/>
                  <a:ext cx="370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 rot="16200000">
              <a:off x="10724140" y="295032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037452" y="3784456"/>
            <a:ext cx="1796507" cy="774456"/>
            <a:chOff x="10037452" y="3543156"/>
            <a:chExt cx="1796507" cy="774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0971864" y="3948280"/>
                  <a:ext cx="8620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864" y="3948280"/>
                  <a:ext cx="86209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037452" y="3948280"/>
                  <a:ext cx="8620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7452" y="3948280"/>
                  <a:ext cx="86209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10704928" y="3543156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972800" y="3655969"/>
              <a:ext cx="295275" cy="32385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437019" y="3655969"/>
              <a:ext cx="306009" cy="330994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817526" y="4404237"/>
            <a:ext cx="3374474" cy="906421"/>
            <a:chOff x="8817526" y="4162937"/>
            <a:chExt cx="3374474" cy="9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9605158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5158" y="4730804"/>
                  <a:ext cx="899605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817526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526" y="4730804"/>
                  <a:ext cx="899605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292395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2395" y="4730804"/>
                  <a:ext cx="899605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0504763" y="4730804"/>
                  <a:ext cx="89960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763" y="4730804"/>
                  <a:ext cx="899605" cy="338554"/>
                </a:xfrm>
                <a:prstGeom prst="rect">
                  <a:avLst/>
                </a:prstGeom>
                <a:blipFill>
                  <a:blip r:embed="rId11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 flipH="1">
              <a:off x="9509667" y="4279857"/>
              <a:ext cx="696371" cy="44871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69873" y="4317957"/>
              <a:ext cx="226665" cy="447178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910889" y="4308432"/>
              <a:ext cx="276224" cy="4476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453813" y="4322719"/>
              <a:ext cx="276225" cy="395288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10114002" y="41629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166246" y="416827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10672" y="5299431"/>
            <a:ext cx="3115285" cy="636993"/>
            <a:chOff x="8910672" y="5058131"/>
            <a:chExt cx="3115285" cy="636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910672" y="5356570"/>
                  <a:ext cx="1144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0672" y="5356570"/>
                  <a:ext cx="1144288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421858" y="5058131"/>
                  <a:ext cx="295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1858" y="5058131"/>
                  <a:ext cx="295273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11240283" y="5066175"/>
                  <a:ext cx="29527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0283" y="5066175"/>
                  <a:ext cx="295273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310340" y="5356570"/>
                  <a:ext cx="4074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340" y="5356570"/>
                  <a:ext cx="407483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10881669" y="5356570"/>
                  <a:ext cx="1144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669" y="5356570"/>
                  <a:ext cx="1144288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973991" y="5860674"/>
            <a:ext cx="2954548" cy="574913"/>
            <a:chOff x="8973991" y="5619374"/>
            <a:chExt cx="2954548" cy="574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8973991" y="5855733"/>
                  <a:ext cx="10176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991" y="5855733"/>
                  <a:ext cx="1017650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 rot="16200000">
              <a:off x="9284487" y="557577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11199037" y="557577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=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0910889" y="5855733"/>
                  <a:ext cx="10176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0889" y="5855733"/>
                  <a:ext cx="1017650" cy="338554"/>
                </a:xfrm>
                <a:prstGeom prst="rect">
                  <a:avLst/>
                </a:prstGeom>
                <a:blipFill>
                  <a:blip r:embed="rId18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0310340" y="5855733"/>
                  <a:ext cx="40748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340" y="5855733"/>
                  <a:ext cx="407483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/>
          <p:cNvSpPr/>
          <p:nvPr/>
        </p:nvSpPr>
        <p:spPr>
          <a:xfrm>
            <a:off x="149205" y="5732622"/>
            <a:ext cx="4076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Problem:  Exponential.  Will fix.</a:t>
            </a:r>
            <a:endParaRPr lang="en-US" sz="24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971863" y="4190839"/>
                <a:ext cx="862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863" y="4190839"/>
                <a:ext cx="862095" cy="369332"/>
              </a:xfrm>
              <a:prstGeom prst="rect">
                <a:avLst/>
              </a:prstGeom>
              <a:blipFill>
                <a:blip r:embed="rId2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504762" y="4969990"/>
                <a:ext cx="8996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762" y="4969990"/>
                <a:ext cx="899605" cy="338554"/>
              </a:xfrm>
              <a:prstGeom prst="rect">
                <a:avLst/>
              </a:prstGeom>
              <a:blipFill>
                <a:blip r:embed="rId2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709317" y="2931339"/>
                <a:ext cx="981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≠#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317" y="2931339"/>
                <a:ext cx="981807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628414" y="3529197"/>
                <a:ext cx="542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414" y="3529197"/>
                <a:ext cx="542264" cy="369332"/>
              </a:xfrm>
              <a:prstGeom prst="rect">
                <a:avLst/>
              </a:prstGeom>
              <a:blipFill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701309" y="5300583"/>
                <a:ext cx="2952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309" y="5300583"/>
                <a:ext cx="295273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 rot="16200000">
            <a:off x="10692493" y="5817890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≠</a:t>
            </a:r>
            <a:endParaRPr lang="en-US" sz="2000" dirty="0"/>
          </a:p>
        </p:txBody>
      </p:sp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547237" y="3992717"/>
            <a:ext cx="584200" cy="348453"/>
            <a:chOff x="2547237" y="3992717"/>
            <a:chExt cx="584200" cy="348453"/>
          </a:xfrm>
        </p:grpSpPr>
        <p:sp>
          <p:nvSpPr>
            <p:cNvPr id="56" name="Right Bracket 55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5914759" y="3081687"/>
            <a:ext cx="692305" cy="345059"/>
            <a:chOff x="2514012" y="3996111"/>
            <a:chExt cx="692305" cy="345059"/>
          </a:xfrm>
        </p:grpSpPr>
        <p:sp>
          <p:nvSpPr>
            <p:cNvPr id="61" name="Right Bracket 60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400847" y="3060630"/>
            <a:ext cx="692305" cy="345059"/>
            <a:chOff x="2514012" y="3996111"/>
            <a:chExt cx="692305" cy="345059"/>
          </a:xfrm>
        </p:grpSpPr>
        <p:sp>
          <p:nvSpPr>
            <p:cNvPr id="64" name="Right Bracket 63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012" y="3996111"/>
                  <a:ext cx="692305" cy="30777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2030062" y="3079722"/>
            <a:ext cx="584200" cy="348453"/>
            <a:chOff x="2547237" y="3992717"/>
            <a:chExt cx="584200" cy="348453"/>
          </a:xfrm>
        </p:grpSpPr>
        <p:sp>
          <p:nvSpPr>
            <p:cNvPr id="67" name="Right Bracket 66"/>
            <p:cNvSpPr/>
            <p:nvPr/>
          </p:nvSpPr>
          <p:spPr>
            <a:xfrm rot="16200000">
              <a:off x="2802054" y="4011788"/>
              <a:ext cx="74565" cy="584200"/>
            </a:xfrm>
            <a:prstGeom prst="rightBracket">
              <a:avLst>
                <a:gd name="adj" fmla="val 39912"/>
              </a:avLst>
            </a:prstGeom>
            <a:ln w="9525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837" y="3992717"/>
                  <a:ext cx="378501" cy="30777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Rectangle 68"/>
          <p:cNvSpPr/>
          <p:nvPr/>
        </p:nvSpPr>
        <p:spPr>
          <a:xfrm>
            <a:off x="9569494" y="2697405"/>
            <a:ext cx="1157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red = incorrect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8" grpId="0"/>
      <p:bldP spid="39" grpId="0"/>
      <p:bldP spid="40" grpId="0"/>
      <p:bldP spid="21" grpId="0"/>
      <p:bldP spid="42" grpId="0"/>
      <p:bldP spid="44" grpId="0"/>
      <p:bldP spid="51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Idea </a:t>
                </a:r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for fixing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protocol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747000" cy="707886"/>
              </a:xfrm>
              <a:prstGeom prst="rect">
                <a:avLst/>
              </a:prstGeom>
              <a:blipFill>
                <a:blip r:embed="rId2"/>
                <a:stretch>
                  <a:fillRect t="-15517" r="-47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805472" y="1329175"/>
            <a:ext cx="4237444" cy="4579405"/>
            <a:chOff x="2822504" y="1603408"/>
            <a:chExt cx="4237444" cy="457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817511" y="2201266"/>
                  <a:ext cx="5813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7511" y="2201266"/>
                  <a:ext cx="581313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860561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561" y="4144485"/>
                  <a:ext cx="107952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409448" y="3084329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448" y="3084329"/>
                  <a:ext cx="93686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2822504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504" y="4144485"/>
                  <a:ext cx="1079526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842268" y="3084329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2268" y="3084329"/>
                  <a:ext cx="9368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80422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422" y="4144485"/>
                  <a:ext cx="1079526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903175" y="4144485"/>
                  <a:ext cx="107952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75" y="4144485"/>
                  <a:ext cx="1079526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903175" y="1603408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175" y="1603408"/>
                  <a:ext cx="39094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064582" y="5124774"/>
                  <a:ext cx="1384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582" y="5124774"/>
                  <a:ext cx="1384674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4894024" y="2455266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161896" y="2568079"/>
              <a:ext cx="515004" cy="53230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6200000">
              <a:off x="4900412" y="183165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4419600" y="2568079"/>
              <a:ext cx="512526" cy="527546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6625" y="3443288"/>
              <a:ext cx="642939" cy="68103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33875" y="3467100"/>
              <a:ext cx="157164" cy="714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05439" y="3462338"/>
              <a:ext cx="276224" cy="72390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862638" y="3443288"/>
              <a:ext cx="619125" cy="728662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061728" y="336166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31115" y="335820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746486" y="4721180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486" y="4721180"/>
                  <a:ext cx="322524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16882" y="4729224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882" y="4729224"/>
                  <a:ext cx="322524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464250" y="5124774"/>
                  <a:ext cx="4619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250" y="5124774"/>
                  <a:ext cx="461986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035579" y="5124774"/>
                  <a:ext cx="1384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579" y="5124774"/>
                  <a:ext cx="1384674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127901" y="5782703"/>
                  <a:ext cx="1225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⋯0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7901" y="5782703"/>
                  <a:ext cx="1225977" cy="400110"/>
                </a:xfrm>
                <a:prstGeom prst="rect">
                  <a:avLst/>
                </a:prstGeom>
                <a:blipFill>
                  <a:blip r:embed="rId16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/>
            <p:cNvSpPr/>
            <p:nvPr/>
          </p:nvSpPr>
          <p:spPr>
            <a:xfrm rot="16200000">
              <a:off x="3510652" y="538377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5425202" y="538377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5064799" y="5782703"/>
                  <a:ext cx="122597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1⋯1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799" y="5782703"/>
                  <a:ext cx="1225977" cy="400110"/>
                </a:xfrm>
                <a:prstGeom prst="rect">
                  <a:avLst/>
                </a:prstGeom>
                <a:blipFill>
                  <a:blip r:embed="rId1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464250" y="5782703"/>
                  <a:ext cx="46198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250" y="5782703"/>
                  <a:ext cx="461986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 flipH="1">
              <a:off x="2941528" y="4508938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25090" y="4503597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064582" y="437754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4171737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55299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294791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5212072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595634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335126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6237743" y="4515316"/>
              <a:ext cx="186373" cy="17097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621305" y="4509975"/>
              <a:ext cx="136065" cy="236493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360797" y="438392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+</a:t>
              </a:r>
              <a:endParaRPr lang="en-US" sz="2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70246" y="1329175"/>
            <a:ext cx="1574534" cy="4579405"/>
            <a:chOff x="8240001" y="1363772"/>
            <a:chExt cx="1574534" cy="457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750607" y="1961630"/>
                  <a:ext cx="58131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607" y="1961630"/>
                  <a:ext cx="581313" cy="400110"/>
                </a:xfrm>
                <a:prstGeom prst="rect">
                  <a:avLst/>
                </a:prstGeom>
                <a:blipFill>
                  <a:blip r:embed="rId19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>
                <a:xfrm>
                  <a:off x="8463022" y="3904849"/>
                  <a:ext cx="12148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022" y="3904849"/>
                  <a:ext cx="1214883" cy="400110"/>
                </a:xfrm>
                <a:prstGeom prst="rect">
                  <a:avLst/>
                </a:prstGeom>
                <a:blipFill>
                  <a:blip r:embed="rId20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8563311" y="2844693"/>
                  <a:ext cx="100155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3311" y="2844693"/>
                  <a:ext cx="1001556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8836271" y="1363772"/>
                  <a:ext cx="3909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271" y="1363772"/>
                  <a:ext cx="390941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>
                <a:xfrm>
                  <a:off x="8240001" y="4885138"/>
                  <a:ext cx="15745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0001" y="4885138"/>
                  <a:ext cx="1574534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Rectangle 112"/>
            <p:cNvSpPr/>
            <p:nvPr/>
          </p:nvSpPr>
          <p:spPr>
            <a:xfrm rot="16200000">
              <a:off x="8833508" y="159202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9041263" y="2371134"/>
              <a:ext cx="0" cy="4735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8836271" y="4550910"/>
                  <a:ext cx="3225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6271" y="4550910"/>
                  <a:ext cx="32252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/>
                <p:cNvSpPr/>
                <p:nvPr/>
              </p:nvSpPr>
              <p:spPr>
                <a:xfrm>
                  <a:off x="8333344" y="5543067"/>
                  <a:ext cx="146873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5" name="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3344" y="5543067"/>
                  <a:ext cx="1468735" cy="400110"/>
                </a:xfrm>
                <a:prstGeom prst="rect">
                  <a:avLst/>
                </a:prstGeom>
                <a:blipFill>
                  <a:blip r:embed="rId25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 125"/>
            <p:cNvSpPr/>
            <p:nvPr/>
          </p:nvSpPr>
          <p:spPr>
            <a:xfrm rot="16200000">
              <a:off x="8781449" y="514413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9041263" y="3285616"/>
              <a:ext cx="0" cy="47355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9041263" y="4307824"/>
              <a:ext cx="0" cy="195511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879744" y="3195234"/>
            <a:ext cx="3207310" cy="812446"/>
            <a:chOff x="6879744" y="3229831"/>
            <a:chExt cx="3207310" cy="8124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403819" y="3254582"/>
                  <a:ext cx="268323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Non-Boolean assignments </a:t>
                  </a:r>
                  <a:br>
                    <a:rPr lang="en-US" dirty="0" smtClean="0"/>
                  </a:br>
                  <a:r>
                    <a:rPr lang="en-US" dirty="0" smtClean="0"/>
                    <a:t>to the variables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819" y="3254582"/>
                  <a:ext cx="2683235" cy="646331"/>
                </a:xfrm>
                <a:prstGeom prst="rect">
                  <a:avLst/>
                </a:prstGeom>
                <a:blipFill>
                  <a:blip r:embed="rId26"/>
                  <a:stretch>
                    <a:fillRect l="-2045" t="-4717" r="-909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2"/>
            <p:cNvSpPr/>
            <p:nvPr/>
          </p:nvSpPr>
          <p:spPr>
            <a:xfrm>
              <a:off x="7068620" y="3638736"/>
              <a:ext cx="199743" cy="403541"/>
            </a:xfrm>
            <a:custGeom>
              <a:avLst/>
              <a:gdLst>
                <a:gd name="connsiteX0" fmla="*/ 388620 w 388620"/>
                <a:gd name="connsiteY0" fmla="*/ 7499 h 197999"/>
                <a:gd name="connsiteX1" fmla="*/ 129540 w 388620"/>
                <a:gd name="connsiteY1" fmla="*/ 22739 h 197999"/>
                <a:gd name="connsiteX2" fmla="*/ 0 w 388620"/>
                <a:gd name="connsiteY2" fmla="*/ 197999 h 19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197999">
                  <a:moveTo>
                    <a:pt x="388620" y="7499"/>
                  </a:moveTo>
                  <a:cubicBezTo>
                    <a:pt x="291465" y="-756"/>
                    <a:pt x="194310" y="-9011"/>
                    <a:pt x="129540" y="22739"/>
                  </a:cubicBezTo>
                  <a:cubicBezTo>
                    <a:pt x="64770" y="54489"/>
                    <a:pt x="32385" y="126244"/>
                    <a:pt x="0" y="19799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6879744" y="3229831"/>
              <a:ext cx="388620" cy="232267"/>
            </a:xfrm>
            <a:custGeom>
              <a:avLst/>
              <a:gdLst>
                <a:gd name="connsiteX0" fmla="*/ 388620 w 388620"/>
                <a:gd name="connsiteY0" fmla="*/ 7499 h 197999"/>
                <a:gd name="connsiteX1" fmla="*/ 129540 w 388620"/>
                <a:gd name="connsiteY1" fmla="*/ 22739 h 197999"/>
                <a:gd name="connsiteX2" fmla="*/ 0 w 388620"/>
                <a:gd name="connsiteY2" fmla="*/ 197999 h 19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197999">
                  <a:moveTo>
                    <a:pt x="388620" y="7499"/>
                  </a:moveTo>
                  <a:cubicBezTo>
                    <a:pt x="291465" y="-756"/>
                    <a:pt x="194310" y="-9011"/>
                    <a:pt x="129540" y="22739"/>
                  </a:cubicBezTo>
                  <a:cubicBezTo>
                    <a:pt x="64770" y="54489"/>
                    <a:pt x="32385" y="126244"/>
                    <a:pt x="0" y="197999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Isosceles Triangle 6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Arithmetizing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Boolean formulas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93" y="3305761"/>
                <a:ext cx="10238139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0,1,…,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nor/>
                      </m:rPr>
                      <a:rPr lang="en-US" sz="2000" dirty="0"/>
                      <m:t>  </m:t>
                    </m:r>
                    <m:r>
                      <m:rPr>
                        <m:nor/>
                      </m:rPr>
                      <a:rPr lang="en-US" sz="2000" dirty="0"/>
                      <m:t>for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prime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 smtClean="0"/>
                  <a:t> be a finite field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/>
                  <a:t> mod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 smtClean="0"/>
                  <a:t>) 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3" y="3305761"/>
                <a:ext cx="10238139" cy="423770"/>
              </a:xfrm>
              <a:prstGeom prst="rect">
                <a:avLst/>
              </a:prstGeom>
              <a:blipFill>
                <a:blip r:embed="rId3"/>
                <a:stretch>
                  <a:fillRect l="-119" t="-5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187" y="1778401"/>
                <a:ext cx="2574079" cy="135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</m:t>
                    </m:r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→</m:t>
                    </m:r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7" y="1778401"/>
                <a:ext cx="2574079" cy="1350754"/>
              </a:xfrm>
              <a:prstGeom prst="rect">
                <a:avLst/>
              </a:prstGeom>
              <a:blipFill>
                <a:blip r:embed="rId4"/>
                <a:stretch>
                  <a:fillRect b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4928" y="1206782"/>
                <a:ext cx="4222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8" y="1206782"/>
                <a:ext cx="4222374" cy="461665"/>
              </a:xfrm>
              <a:prstGeom prst="rect">
                <a:avLst/>
              </a:prstGeom>
              <a:blipFill>
                <a:blip r:embed="rId5"/>
                <a:stretch>
                  <a:fillRect l="-23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46312" y="2752325"/>
                <a:ext cx="2023503" cy="42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degree(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12" y="2752325"/>
                <a:ext cx="2023503" cy="427425"/>
              </a:xfrm>
              <a:prstGeom prst="rect">
                <a:avLst/>
              </a:prstGeom>
              <a:blipFill>
                <a:blip r:embed="rId6"/>
                <a:stretch>
                  <a:fillRect l="-3313" t="-56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440" y="3675435"/>
                <a:ext cx="10806129" cy="427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2000" dirty="0" smtClean="0"/>
                  <a:t>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 and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stay as unset </a:t>
                </a:r>
                <a:r>
                  <a:rPr lang="en-US" sz="2000" dirty="0" smtClean="0"/>
                  <a:t>variables.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" y="3675435"/>
                <a:ext cx="10806129" cy="427425"/>
              </a:xfrm>
              <a:prstGeom prst="rect">
                <a:avLst/>
              </a:prstGeom>
              <a:blipFill>
                <a:blip r:embed="rId7"/>
                <a:stretch>
                  <a:fillRect l="-56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6478" y="4001471"/>
            <a:ext cx="5047372" cy="1015449"/>
            <a:chOff x="279792" y="4276133"/>
            <a:chExt cx="5047372" cy="1015449"/>
          </a:xfrm>
        </p:grpSpPr>
        <p:grpSp>
          <p:nvGrpSpPr>
            <p:cNvPr id="8" name="Group 7"/>
            <p:cNvGrpSpPr/>
            <p:nvPr/>
          </p:nvGrpSpPr>
          <p:grpSpPr>
            <a:xfrm>
              <a:off x="755163" y="4276133"/>
              <a:ext cx="4572001" cy="1015449"/>
              <a:chOff x="2667281" y="4706538"/>
              <a:chExt cx="4572001" cy="10154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2667281" y="4706538"/>
                    <a:ext cx="4572001" cy="9866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7281" y="4706538"/>
                    <a:ext cx="4572001" cy="98668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4246694" y="5321877"/>
                    <a:ext cx="2562427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6694" y="5321877"/>
                    <a:ext cx="2562427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/>
            <p:cNvSpPr txBox="1"/>
            <p:nvPr/>
          </p:nvSpPr>
          <p:spPr>
            <a:xfrm>
              <a:off x="279792" y="4503503"/>
              <a:ext cx="6534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Let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86236" y="4276133"/>
                <a:ext cx="4896982" cy="1785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/>
                  <a:t>Important:   </a:t>
                </a:r>
                <a:r>
                  <a:rPr lang="en-US" sz="2000" dirty="0" smtClean="0"/>
                  <a:t>For Boolean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 </a:t>
                </a:r>
                <a:br>
                  <a:rPr lang="en-US" sz="2000" dirty="0" smtClean="0"/>
                </a:br>
                <a:r>
                  <a:rPr lang="en-US" sz="2000" dirty="0" smtClean="0"/>
                  <a:t>the 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and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are unchanged from the previous definition.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We have </a:t>
                </a:r>
                <a:r>
                  <a:rPr lang="en-US" sz="2000" u="sng" dirty="0" smtClean="0"/>
                  <a:t>extended</a:t>
                </a:r>
                <a:r>
                  <a:rPr lang="en-US" sz="2000" dirty="0" smtClean="0"/>
                  <a:t> these functions </a:t>
                </a:r>
                <a:br>
                  <a:rPr lang="en-US" sz="2000" dirty="0" smtClean="0"/>
                </a:br>
                <a:r>
                  <a:rPr lang="en-US" sz="2000" dirty="0" smtClean="0"/>
                  <a:t>to non-Boolean values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236" y="4276133"/>
                <a:ext cx="4896982" cy="1785104"/>
              </a:xfrm>
              <a:prstGeom prst="rect">
                <a:avLst/>
              </a:prstGeom>
              <a:blipFill>
                <a:blip r:embed="rId10"/>
                <a:stretch>
                  <a:fillRect l="-1244" t="-1706" r="-373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500156" y="6412658"/>
            <a:ext cx="139646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26.2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97165" y="4344998"/>
                <a:ext cx="6899299" cy="17162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26.2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∨</m:t>
                        </m:r>
                        <m:bar>
                          <m:barPr>
                            <m:pos m:val="top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lang="en-US" sz="2000" dirty="0" smtClean="0"/>
                  <a:t>.     Check all that are true:</a:t>
                </a:r>
              </a:p>
              <a:p>
                <a:pPr marL="341313" indent="-341313"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 smtClean="0"/>
              </a:p>
              <a:p>
                <a:pPr marL="341313" indent="-341313">
                  <a:buAutoNum type="alphaLcParenR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1313" indent="-341313"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65" y="4344998"/>
                <a:ext cx="6899299" cy="1716239"/>
              </a:xfrm>
              <a:prstGeom prst="rect">
                <a:avLst/>
              </a:prstGeom>
              <a:blipFill>
                <a:blip r:embed="rId11"/>
                <a:stretch>
                  <a:fillRect l="-1143" t="-1742" b="-2091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5138" y="5263076"/>
                <a:ext cx="3936634" cy="1169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1.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US" sz="2000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0" dirty="0" smtClean="0">
                    <a:latin typeface="Cambria Math" panose="02040503050406030204" pitchFamily="18" charset="0"/>
                  </a:rPr>
                </a:br>
                <a:r>
                  <a:rPr lang="en-US" sz="2000" b="0" i="0" dirty="0" smtClean="0"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2.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…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8" y="5263076"/>
                <a:ext cx="3936634" cy="1169551"/>
              </a:xfrm>
              <a:prstGeom prst="rect">
                <a:avLst/>
              </a:prstGeom>
              <a:blipFill>
                <a:blip r:embed="rId12"/>
                <a:stretch>
                  <a:fillRect l="-1546" t="-2062" b="-77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7047" y="4803042"/>
            <a:ext cx="19005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identities still true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5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6" grpId="0"/>
      <p:bldP spid="7" grpId="0"/>
      <p:bldP spid="13" grpId="0" uiExpand="1" build="p"/>
      <p:bldP spid="17" grpId="0" animBg="1"/>
      <p:bldP spid="18" grpId="0" animBg="1"/>
      <p:bldP spid="19" grpId="0" uiExpand="1" build="p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– version 1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72" y="0"/>
                <a:ext cx="6774727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05" y="1189558"/>
                <a:ext cx="10183515" cy="486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IP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 smtClean="0"/>
                  <a:t>Proof:   </a:t>
                </a:r>
                <a:r>
                  <a:rPr lang="en-US" sz="2000" dirty="0"/>
                  <a:t>Protocol for V and (the honest) P on 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0)   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;  </a:t>
                </a:r>
                <a:r>
                  <a:rPr lang="en-US" sz="2000" dirty="0" smtClean="0"/>
                  <a:t>V checks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AutoNum type="arabicParenR"/>
                </a:pP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sends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 as a polynomial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dirty="0" smtClean="0"/>
                  <a:t> [sends coefficients – recall </a:t>
                </a:r>
                <a:r>
                  <a:rPr lang="en-US" sz="2000" dirty="0" err="1" smtClean="0"/>
                  <a:t>deg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/>
                  <a:t> ]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 [by evaluating polynomial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/>
                  <a:t> ]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V sends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 smtClean="0"/>
                  <a:t>   [P needs to show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is correct]</a:t>
                </a:r>
              </a:p>
              <a:p>
                <a:pPr marL="457200" indent="-457200">
                  <a:buAutoNum type="arabicParenR" startAt="2"/>
                </a:pP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</a:t>
                </a:r>
                <a:r>
                  <a:rPr lang="en-US" sz="2000" dirty="0">
                    <a:solidFill>
                      <a:srgbClr val="FFFF00"/>
                    </a:solidFill>
                  </a:rPr>
                  <a:t>sends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as a polynomial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r>
                  <a:rPr lang="en-US" sz="2000" dirty="0" smtClean="0"/>
                  <a:t>                     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/>
                  <a:t>   [by evaluating polynomial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]</a:t>
                </a:r>
              </a:p>
              <a:p>
                <a:r>
                  <a:rPr lang="en-US" sz="2000" dirty="0"/>
                  <a:t>        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V sends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   [P needs to show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correct</a:t>
                </a:r>
                <a:r>
                  <a:rPr lang="en-US" sz="2000" dirty="0" smtClean="0"/>
                  <a:t>]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)  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sends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000" dirty="0">
                    <a:solidFill>
                      <a:srgbClr val="FFFF00"/>
                    </a:solidFill>
                  </a:rPr>
                  <a:t>as a polynomial in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 </a:t>
                </a:r>
                <a:endParaRPr lang="en-US" sz="2000" dirty="0" smtClean="0">
                  <a:solidFill>
                    <a:srgbClr val="FFFF00"/>
                  </a:solidFill>
                </a:endParaRP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V </a:t>
                </a:r>
                <a:r>
                  <a:rPr lang="en-US" sz="2000" dirty="0">
                    <a:solidFill>
                      <a:srgbClr val="92D050"/>
                    </a:solidFill>
                  </a:rPr>
                  <a:t>sends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 smtClean="0"/>
                  <a:t>)  V checks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V </a:t>
                </a:r>
                <a:r>
                  <a:rPr lang="en-US" sz="2000" i="1" dirty="0" smtClean="0">
                    <a:solidFill>
                      <a:srgbClr val="92D050"/>
                    </a:solidFill>
                  </a:rPr>
                  <a:t>accepts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 if all checks are correct.  Otherwise V </a:t>
                </a:r>
                <a:r>
                  <a:rPr lang="en-US" sz="2000" i="1" dirty="0" smtClean="0">
                    <a:solidFill>
                      <a:srgbClr val="92D050"/>
                    </a:solidFill>
                  </a:rPr>
                  <a:t>rejects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.</a:t>
                </a:r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5" y="1189558"/>
                <a:ext cx="10183515" cy="4868833"/>
              </a:xfrm>
              <a:prstGeom prst="rect">
                <a:avLst/>
              </a:prstGeom>
              <a:blipFill>
                <a:blip r:embed="rId3"/>
                <a:stretch>
                  <a:fillRect l="-898" t="-1001" b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Isosceles Triangle 50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1909" y="2176858"/>
                <a:ext cx="66670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1)    </a:t>
                </a:r>
                <a:r>
                  <a:rPr lang="en-US" sz="2000" dirty="0" smtClean="0"/>
                  <a:t>  </a:t>
                </a:r>
                <a:r>
                  <a:rPr lang="en-US" sz="2000" dirty="0" smtClean="0">
                    <a:solidFill>
                      <a:srgbClr val="FFFF00"/>
                    </a:solidFill>
                  </a:rPr>
                  <a:t>P </a:t>
                </a:r>
                <a:r>
                  <a:rPr lang="en-US" sz="2000" dirty="0">
                    <a:solidFill>
                      <a:srgbClr val="FFFF00"/>
                    </a:solidFill>
                  </a:rPr>
                  <a:t>sends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FF00"/>
                    </a:solidFill>
                  </a:rPr>
                  <a:t>;   </a:t>
                </a:r>
                <a:r>
                  <a:rPr lang="en-US" sz="2000" dirty="0"/>
                  <a:t>V checks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+#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09" y="2176858"/>
                <a:ext cx="6667082" cy="400110"/>
              </a:xfrm>
              <a:prstGeom prst="rect">
                <a:avLst/>
              </a:prstGeom>
              <a:blipFill>
                <a:blip r:embed="rId4"/>
                <a:stretch>
                  <a:fillRect l="-100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6829931" y="3851346"/>
            <a:ext cx="5350308" cy="1015449"/>
            <a:chOff x="-132328" y="4276133"/>
            <a:chExt cx="5350308" cy="1015449"/>
          </a:xfrm>
        </p:grpSpPr>
        <p:grpSp>
          <p:nvGrpSpPr>
            <p:cNvPr id="70" name="Group 69"/>
            <p:cNvGrpSpPr/>
            <p:nvPr/>
          </p:nvGrpSpPr>
          <p:grpSpPr>
            <a:xfrm>
              <a:off x="645979" y="4276133"/>
              <a:ext cx="4572001" cy="1015449"/>
              <a:chOff x="2558097" y="4706538"/>
              <a:chExt cx="4572001" cy="10154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2558097" y="4706538"/>
                    <a:ext cx="4572001" cy="9866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8097" y="4706538"/>
                    <a:ext cx="4572001" cy="98668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4123862" y="5321877"/>
                    <a:ext cx="2562427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3862" y="5321877"/>
                    <a:ext cx="256242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1" name="TextBox 70"/>
            <p:cNvSpPr txBox="1"/>
            <p:nvPr/>
          </p:nvSpPr>
          <p:spPr>
            <a:xfrm>
              <a:off x="-132328" y="4530799"/>
              <a:ext cx="1079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Recall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43701" y="2861133"/>
            <a:ext cx="3957851" cy="33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11941" y="3774108"/>
            <a:ext cx="3957851" cy="33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13228" y="2827299"/>
                <a:ext cx="38576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[P needs to show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correct ]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28" y="2827299"/>
                <a:ext cx="3857659" cy="400110"/>
              </a:xfrm>
              <a:prstGeom prst="rect">
                <a:avLst/>
              </a:prstGeom>
              <a:blipFill>
                <a:blip r:embed="rId7"/>
                <a:stretch>
                  <a:fillRect l="-1741" t="-9231" r="-79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1" grpId="0" animBg="1"/>
      <p:bldP spid="22" grpId="0"/>
      <p:bldP spid="22" grpId="1"/>
      <p:bldP spid="23" grpId="0" animBg="1"/>
      <p:bldP spid="74" grpId="0" animBg="1"/>
      <p:bldP spid="75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blipFill>
                <a:blip r:embed="rId3"/>
                <a:stretch>
                  <a:fillRect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32245" y="1122366"/>
                <a:ext cx="10647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245" y="1122366"/>
                <a:ext cx="1064715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770388" y="1664964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FFFF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+⋯+7</m:t>
                    </m:r>
                  </m:oMath>
                </a14:m>
                <a:endParaRPr lang="en-US" sz="1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1664964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/>
              <p:cNvSpPr/>
              <p:nvPr/>
            </p:nvSpPr>
            <p:spPr>
              <a:xfrm>
                <a:off x="770388" y="2802691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 smtClean="0">
                    <a:solidFill>
                      <a:srgbClr val="FFFF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2802691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6"/>
                <a:stretch>
                  <a:fillRect t="-6173" b="-2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770388" y="3726543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 smtClean="0">
                    <a:solidFill>
                      <a:srgbClr val="FFFF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3726543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7"/>
                <a:stretch>
                  <a:fillRect t="-10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/>
              <p:cNvSpPr/>
              <p:nvPr/>
            </p:nvSpPr>
            <p:spPr>
              <a:xfrm>
                <a:off x="770388" y="5175345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 smtClean="0">
                    <a:solidFill>
                      <a:srgbClr val="FFFF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5175345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8"/>
                <a:stretch>
                  <a:fillRect t="-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 flipH="1">
                <a:off x="4072791" y="220120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rgbClr val="273C1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2791" y="220120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/>
              <p:cNvSpPr/>
              <p:nvPr/>
            </p:nvSpPr>
            <p:spPr>
              <a:xfrm flipH="1">
                <a:off x="4072791" y="320912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rgbClr val="273C10"/>
              </a:solidFill>
              <a:ln>
                <a:noFill/>
              </a:ln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ounded 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2791" y="3209124"/>
                <a:ext cx="679955" cy="433633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 flipH="1">
                <a:off x="4072791" y="5590632"/>
                <a:ext cx="679955" cy="433633"/>
              </a:xfrm>
              <a:prstGeom prst="wedgeRoundRectCallout">
                <a:avLst>
                  <a:gd name="adj1" fmla="val -26505"/>
                  <a:gd name="adj2" fmla="val 49117"/>
                  <a:gd name="adj3" fmla="val 16667"/>
                </a:avLst>
              </a:prstGeom>
              <a:solidFill>
                <a:srgbClr val="273C10"/>
              </a:solidFill>
              <a:ln>
                <a:noFill/>
              </a:ln>
            </p:spPr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72791" y="5590632"/>
                <a:ext cx="679955" cy="433633"/>
              </a:xfrm>
              <a:prstGeom prst="wedgeRoundRectCallout">
                <a:avLst>
                  <a:gd name="adj1" fmla="val -26505"/>
                  <a:gd name="adj2" fmla="val 4911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0"/>
          <p:cNvSpPr/>
          <p:nvPr/>
        </p:nvSpPr>
        <p:spPr>
          <a:xfrm flipH="1">
            <a:off x="4791930" y="5856857"/>
            <a:ext cx="957861" cy="433633"/>
          </a:xfrm>
          <a:prstGeom prst="wedgeRoundRectCallout">
            <a:avLst>
              <a:gd name="adj1" fmla="val -35260"/>
              <a:gd name="adj2" fmla="val 74378"/>
              <a:gd name="adj3" fmla="val 16667"/>
            </a:avLst>
          </a:prstGeom>
          <a:solidFill>
            <a:srgbClr val="273C10"/>
          </a:solidFill>
          <a:ln>
            <a:noFill/>
          </a:ln>
        </p:spPr>
        <p:txBody>
          <a:bodyPr rtlCol="0" anchor="ctr"/>
          <a:lstStyle/>
          <a:p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68593" y="2036928"/>
                <a:ext cx="1001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593" y="2036928"/>
                <a:ext cx="1001556" cy="400110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574265" y="2676134"/>
                <a:ext cx="1144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265" y="2676134"/>
                <a:ext cx="1144223" cy="400110"/>
              </a:xfrm>
              <a:prstGeom prst="rect">
                <a:avLst/>
              </a:prstGeom>
              <a:blipFill>
                <a:blip r:embed="rId1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024849" y="2694538"/>
                <a:ext cx="1144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2694538"/>
                <a:ext cx="1144223" cy="400110"/>
              </a:xfrm>
              <a:prstGeom prst="rect">
                <a:avLst/>
              </a:prstGeom>
              <a:blipFill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93507" y="3002974"/>
                <a:ext cx="12148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07" y="3002974"/>
                <a:ext cx="1214883" cy="400110"/>
              </a:xfrm>
              <a:prstGeom prst="rect">
                <a:avLst/>
              </a:prstGeom>
              <a:blipFill>
                <a:blip r:embed="rId1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890830" y="938912"/>
            <a:ext cx="164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9A8F"/>
                </a:solidFill>
              </a:rPr>
              <a:t>Verifier sends</a:t>
            </a:r>
            <a:endParaRPr lang="en-US" sz="2000" b="1" dirty="0">
              <a:solidFill>
                <a:srgbClr val="FF9A8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024849" y="5123132"/>
                <a:ext cx="197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5123132"/>
                <a:ext cx="1976888" cy="400110"/>
              </a:xfrm>
              <a:prstGeom prst="rect">
                <a:avLst/>
              </a:prstGeom>
              <a:blipFill>
                <a:blip r:embed="rId1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13680" y="5435695"/>
                <a:ext cx="1574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80" y="5435695"/>
                <a:ext cx="1574534" cy="400110"/>
              </a:xfrm>
              <a:prstGeom prst="rect">
                <a:avLst/>
              </a:prstGeom>
              <a:blipFill>
                <a:blip r:embed="rId1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60937" y="3737854"/>
                <a:ext cx="1357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937" y="3737854"/>
                <a:ext cx="1357551" cy="400110"/>
              </a:xfrm>
              <a:prstGeom prst="rect">
                <a:avLst/>
              </a:prstGeom>
              <a:blipFill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024849" y="3756258"/>
                <a:ext cx="1357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3756258"/>
                <a:ext cx="1357551" cy="400110"/>
              </a:xfrm>
              <a:prstGeom prst="rect">
                <a:avLst/>
              </a:prstGeom>
              <a:blipFill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7250058" y="5737678"/>
            <a:ext cx="1415836" cy="595897"/>
            <a:chOff x="7250058" y="5737678"/>
            <a:chExt cx="1415836" cy="595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 rot="5400000">
                  <a:off x="7717761" y="5758357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717761" y="5758357"/>
                  <a:ext cx="41069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250058" y="5933465"/>
                  <a:ext cx="141583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058" y="5933465"/>
                  <a:ext cx="1415836" cy="400110"/>
                </a:xfrm>
                <a:prstGeom prst="rect">
                  <a:avLst/>
                </a:prstGeom>
                <a:blipFill>
                  <a:blip r:embed="rId21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7289520" y="1375317"/>
            <a:ext cx="1159641" cy="386255"/>
            <a:chOff x="9925050" y="1187323"/>
            <a:chExt cx="903447" cy="46288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89520" y="2308560"/>
            <a:ext cx="1159641" cy="424235"/>
            <a:chOff x="9925050" y="1187323"/>
            <a:chExt cx="903447" cy="462883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289520" y="3315340"/>
            <a:ext cx="1159641" cy="424235"/>
            <a:chOff x="9925050" y="1187323"/>
            <a:chExt cx="903447" cy="462883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6954559" y="4468931"/>
                <a:ext cx="1834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559" y="4468931"/>
                <a:ext cx="1834220" cy="400110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7289520" y="4765255"/>
            <a:ext cx="1159641" cy="424235"/>
            <a:chOff x="9925050" y="1187323"/>
            <a:chExt cx="903447" cy="462883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0491788" y="1316831"/>
              <a:ext cx="336709" cy="333375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9925050" y="1314126"/>
              <a:ext cx="345378" cy="33608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0262492" y="118732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455268" y="1720444"/>
            <a:ext cx="4506441" cy="400110"/>
            <a:chOff x="4455268" y="1720444"/>
            <a:chExt cx="450644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781628" y="1720444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628" y="1720444"/>
                  <a:ext cx="936860" cy="400110"/>
                </a:xfrm>
                <a:prstGeom prst="rect">
                  <a:avLst/>
                </a:prstGeom>
                <a:blipFill>
                  <a:blip r:embed="rId2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8024849" y="1720444"/>
                  <a:ext cx="9368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4849" y="1720444"/>
                  <a:ext cx="936860" cy="400110"/>
                </a:xfrm>
                <a:prstGeom prst="rect">
                  <a:avLst/>
                </a:prstGeom>
                <a:blipFill>
                  <a:blip r:embed="rId2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/>
            <p:cNvCxnSpPr/>
            <p:nvPr/>
          </p:nvCxnSpPr>
          <p:spPr>
            <a:xfrm>
              <a:off x="4455268" y="2016830"/>
              <a:ext cx="21189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4455268" y="2993438"/>
            <a:ext cx="1905669" cy="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455268" y="3988709"/>
            <a:ext cx="1691532" cy="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455268" y="5379579"/>
            <a:ext cx="1132732" cy="0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528492" y="938721"/>
            <a:ext cx="1555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Prover sends</a:t>
            </a:r>
            <a:endParaRPr lang="en-US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749791" y="5123132"/>
                <a:ext cx="197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91" y="5123132"/>
                <a:ext cx="1976888" cy="400110"/>
              </a:xfrm>
              <a:prstGeom prst="rect">
                <a:avLst/>
              </a:prstGeom>
              <a:blipFill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64870" y="0"/>
                <a:ext cx="66821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IP – version 2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0" y="0"/>
                <a:ext cx="6682129" cy="707886"/>
              </a:xfrm>
              <a:prstGeom prst="rect">
                <a:avLst/>
              </a:prstGeom>
              <a:blipFill>
                <a:blip r:embed="rId2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20455" y="635674"/>
                <a:ext cx="14026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Input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55" y="635674"/>
                <a:ext cx="1402628" cy="400110"/>
              </a:xfrm>
              <a:prstGeom prst="rect">
                <a:avLst/>
              </a:prstGeom>
              <a:blipFill>
                <a:blip r:embed="rId27"/>
                <a:stretch>
                  <a:fillRect l="-4783" t="-7576" r="-130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/>
          <p:cNvSpPr/>
          <p:nvPr/>
        </p:nvSpPr>
        <p:spPr>
          <a:xfrm>
            <a:off x="7137238" y="635674"/>
            <a:ext cx="1737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Verifier checks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345527" y="2732795"/>
                <a:ext cx="28302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correct, V will accept.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wrong</a:t>
                </a:r>
                <a:r>
                  <a:rPr lang="en-US" dirty="0" smtClean="0"/>
                  <a:t>, V probably will reject, whatever P does.</a:t>
                </a:r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527" y="2732795"/>
                <a:ext cx="2830250" cy="1077218"/>
              </a:xfrm>
              <a:prstGeom prst="rect">
                <a:avLst/>
              </a:prstGeom>
              <a:blipFill>
                <a:blip r:embed="rId28"/>
                <a:stretch>
                  <a:fillRect l="-1724" t="-2825" r="-3664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8025108" y="1720444"/>
                <a:ext cx="9368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108" y="1720444"/>
                <a:ext cx="936860" cy="400110"/>
              </a:xfrm>
              <a:prstGeom prst="rect">
                <a:avLst/>
              </a:prstGeom>
              <a:blipFill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206020" y="1122366"/>
                <a:ext cx="390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020" y="1122366"/>
                <a:ext cx="390940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7532809" y="1122366"/>
                <a:ext cx="5813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809" y="1122366"/>
                <a:ext cx="581313" cy="400110"/>
              </a:xfrm>
              <a:prstGeom prst="rect">
                <a:avLst/>
              </a:prstGeom>
              <a:blipFill>
                <a:blip r:embed="rId3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374126" y="2036928"/>
                <a:ext cx="10015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26" y="2036928"/>
                <a:ext cx="1001556" cy="400110"/>
              </a:xfrm>
              <a:prstGeom prst="rect">
                <a:avLst/>
              </a:prstGeom>
              <a:blipFill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6574265" y="2675412"/>
                <a:ext cx="11442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265" y="2675412"/>
                <a:ext cx="1144223" cy="400110"/>
              </a:xfrm>
              <a:prstGeom prst="rect">
                <a:avLst/>
              </a:prstGeom>
              <a:blipFill>
                <a:blip r:embed="rId3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7292695" y="3002974"/>
                <a:ext cx="12148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95" y="3002974"/>
                <a:ext cx="1214883" cy="400110"/>
              </a:xfrm>
              <a:prstGeom prst="rect">
                <a:avLst/>
              </a:prstGeom>
              <a:blipFill>
                <a:blip r:embed="rId3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ounded Rectangular Callout 111"/>
              <p:cNvSpPr/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Rounded Rectangular Callout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9" y="1267684"/>
                <a:ext cx="646036" cy="330992"/>
              </a:xfrm>
              <a:prstGeom prst="wedgeRoundRectCallout">
                <a:avLst>
                  <a:gd name="adj1" fmla="val -18019"/>
                  <a:gd name="adj2" fmla="val 37421"/>
                  <a:gd name="adj3" fmla="val 16667"/>
                </a:avLst>
              </a:prstGeom>
              <a:blipFill>
                <a:blip r:embed="rId35"/>
                <a:stretch>
                  <a:fillRect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ular Callout 117"/>
              <p:cNvSpPr/>
              <p:nvPr/>
            </p:nvSpPr>
            <p:spPr>
              <a:xfrm>
                <a:off x="770388" y="1659802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+⋯+7</m:t>
                    </m:r>
                  </m:oMath>
                </a14:m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8" name="Rounded Rectangular Callout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1659802"/>
                <a:ext cx="2707918" cy="57269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ular Callout 118"/>
              <p:cNvSpPr/>
              <p:nvPr/>
            </p:nvSpPr>
            <p:spPr>
              <a:xfrm>
                <a:off x="770388" y="2791494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 smtClean="0">
                    <a:solidFill>
                      <a:srgbClr val="FF00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9" name="Rounded Rectangular Callout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2791494"/>
                <a:ext cx="1641118" cy="400109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7"/>
                <a:stretch>
                  <a:fillRect t="-6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ular Callout 119"/>
              <p:cNvSpPr/>
              <p:nvPr/>
            </p:nvSpPr>
            <p:spPr>
              <a:xfrm>
                <a:off x="770388" y="3713401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 smtClean="0">
                    <a:solidFill>
                      <a:srgbClr val="FF00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0" name="Rounded Rectangular Callout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3713401"/>
                <a:ext cx="1820412" cy="442967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8"/>
                <a:stretch>
                  <a:fillRect t="-2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ounded Rectangular Callout 120"/>
              <p:cNvSpPr/>
              <p:nvPr/>
            </p:nvSpPr>
            <p:spPr>
              <a:xfrm>
                <a:off x="770388" y="5162203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i="0" dirty="0" smtClean="0">
                    <a:solidFill>
                      <a:srgbClr val="FF0000"/>
                    </a:solidFill>
                    <a:latin typeface="+mj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Rounded Rectangular Callout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88" y="5162203"/>
                <a:ext cx="2403118" cy="412695"/>
              </a:xfrm>
              <a:prstGeom prst="wedgeRoundRectCallout">
                <a:avLst>
                  <a:gd name="adj1" fmla="val -35260"/>
                  <a:gd name="adj2" fmla="val 74378"/>
                  <a:gd name="adj3" fmla="val 16667"/>
                </a:avLst>
              </a:prstGeom>
              <a:blipFill>
                <a:blip r:embed="rId39"/>
                <a:stretch>
                  <a:fillRect t="-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ounded Rectangular Callout 121"/>
          <p:cNvSpPr/>
          <p:nvPr/>
        </p:nvSpPr>
        <p:spPr>
          <a:xfrm flipH="1">
            <a:off x="4791930" y="5856857"/>
            <a:ext cx="957861" cy="433633"/>
          </a:xfrm>
          <a:prstGeom prst="wedgeRoundRectCallout">
            <a:avLst>
              <a:gd name="adj1" fmla="val -35260"/>
              <a:gd name="adj2" fmla="val 74378"/>
              <a:gd name="adj3" fmla="val 16667"/>
            </a:avLst>
          </a:prstGeom>
          <a:solidFill>
            <a:srgbClr val="273C10"/>
          </a:solidFill>
          <a:ln>
            <a:noFill/>
          </a:ln>
        </p:spPr>
        <p:txBody>
          <a:bodyPr rtlCol="0" anchor="ctr"/>
          <a:lstStyle/>
          <a:p>
            <a:r>
              <a:rPr lang="en-US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reject</a:t>
            </a:r>
            <a:endParaRPr lang="en-US" sz="20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8024849" y="3755763"/>
                <a:ext cx="1357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49" y="3755763"/>
                <a:ext cx="1357551" cy="400110"/>
              </a:xfrm>
              <a:prstGeom prst="rect">
                <a:avLst/>
              </a:prstGeom>
              <a:blipFill>
                <a:blip r:embed="rId4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6952261" y="4468931"/>
                <a:ext cx="18342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61" y="4468931"/>
                <a:ext cx="1834220" cy="400110"/>
              </a:xfrm>
              <a:prstGeom prst="rect">
                <a:avLst/>
              </a:prstGeom>
              <a:blipFill>
                <a:blip r:embed="rId4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024076" y="5123132"/>
                <a:ext cx="19768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076" y="5123132"/>
                <a:ext cx="1976888" cy="400110"/>
              </a:xfrm>
              <a:prstGeom prst="rect">
                <a:avLst/>
              </a:prstGeom>
              <a:blipFill>
                <a:blip r:embed="rId4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7112869" y="5435695"/>
                <a:ext cx="15745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869" y="5435695"/>
                <a:ext cx="1574534" cy="400110"/>
              </a:xfrm>
              <a:prstGeom prst="rect">
                <a:avLst/>
              </a:prstGeom>
              <a:blipFill>
                <a:blip r:embed="rId4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630972" y="4239642"/>
                <a:ext cx="481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72" y="4239642"/>
                <a:ext cx="481394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/>
          <p:cNvCxnSpPr/>
          <p:nvPr/>
        </p:nvCxnSpPr>
        <p:spPr>
          <a:xfrm>
            <a:off x="7846219" y="5895975"/>
            <a:ext cx="130969" cy="9525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Isosceles Triangle 137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75" grpId="0"/>
      <p:bldP spid="98" grpId="0"/>
      <p:bldP spid="99" grpId="0"/>
      <p:bldP spid="101" grpId="0"/>
      <p:bldP spid="102" grpId="0"/>
      <p:bldP spid="103" grpId="0" build="p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  <p:bldP spid="124" grpId="0"/>
      <p:bldP spid="125" grpId="0"/>
      <p:bldP spid="126" grpId="0"/>
      <p:bldP spid="130" grpId="0"/>
      <p:bldP spid="1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112090</TotalTime>
  <Words>3490</Words>
  <Application>Microsoft Office PowerPoint</Application>
  <PresentationFormat>Widescreen</PresentationFormat>
  <Paragraphs>277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2526</cp:revision>
  <dcterms:created xsi:type="dcterms:W3CDTF">2020-08-09T18:24:17Z</dcterms:created>
  <dcterms:modified xsi:type="dcterms:W3CDTF">2021-01-10T23:42:10Z</dcterms:modified>
</cp:coreProperties>
</file>